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um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sta da praia e do mar de uma duna de areia com vegetação rasteira"/>
          <p:cNvSpPr/>
          <p:nvPr>
            <p:ph type="pic" idx="21"/>
          </p:nvPr>
        </p:nvSpPr>
        <p:spPr>
          <a:xfrm>
            <a:off x="3125967" y="-393700"/>
            <a:ext cx="18135603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22" name="Nível um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arça‑real em voo a baixa altitude sobre uma praia com uma pequena vedação em primeiro plano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um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1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e 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marcas e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aminho de areia entre duas colinas que termina no mar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um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 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aminho de areia entre duas colinas que termina no mar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Garça‑real em voo a baixa altitude sobre uma praia com uma pequena vedação em primeiro plano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Vista da praia e do mar de uma duna de areia com vegetação rasteira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ível um…"/>
          <p:cNvSpPr txBox="1"/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  <a:lvl2pPr marL="1025769" indent="-390769" algn="ctr">
              <a:spcBef>
                <a:spcPts val="0"/>
              </a:spcBef>
              <a:defRPr i="1" sz="3200"/>
            </a:lvl2pPr>
            <a:lvl3pPr marL="1660769" indent="-390769" algn="ctr">
              <a:spcBef>
                <a:spcPts val="0"/>
              </a:spcBef>
              <a:defRPr i="1" sz="3200"/>
            </a:lvl3pPr>
            <a:lvl4pPr marL="2295769" indent="-390769" algn="ctr">
              <a:spcBef>
                <a:spcPts val="0"/>
              </a:spcBef>
              <a:defRPr i="1" sz="3200"/>
            </a:lvl4pPr>
            <a:lvl5pPr marL="2930769" indent="-390769" algn="ctr">
              <a:spcBef>
                <a:spcPts val="0"/>
              </a:spcBef>
              <a:defRPr i="1" sz="3200"/>
            </a:lvl5pPr>
          </a:lstStyle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94" name="“Digite aqui uma citação.”"/>
          <p:cNvSpPr txBox="1"/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Vista da praia e do mar de uma duna de areia com vegetação rasteira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um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3" marR="0" indent="-586153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Modelação Geométrica e Generativa"/>
          <p:cNvSpPr txBox="1"/>
          <p:nvPr>
            <p:ph type="subTitle" sz="quarter" idx="1"/>
          </p:nvPr>
        </p:nvSpPr>
        <p:spPr>
          <a:xfrm>
            <a:off x="55662" y="9753113"/>
            <a:ext cx="24272676" cy="1721335"/>
          </a:xfrm>
          <a:prstGeom prst="rect">
            <a:avLst/>
          </a:prstGeom>
          <a:effectLst>
            <a:outerShdw sx="100000" sy="100000" kx="0" ky="0" algn="b" rotWithShape="0" blurRad="165100" dist="107197" dir="2700000">
              <a:srgbClr val="000000">
                <a:alpha val="49800"/>
              </a:srgbClr>
            </a:outerShdw>
          </a:effectLst>
        </p:spPr>
        <p:txBody>
          <a:bodyPr/>
          <a:lstStyle>
            <a:lvl1pPr defTabSz="817244">
              <a:defRPr b="1" sz="10700">
                <a:gradFill flip="none" rotWithShape="1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pPr/>
            <a:r>
              <a:t>Representação Digital</a:t>
            </a:r>
          </a:p>
        </p:txBody>
      </p:sp>
      <p:grpSp>
        <p:nvGrpSpPr>
          <p:cNvPr id="124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20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21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2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3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2º Ano 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ome e Apelidos do Aluno"/>
          <p:cNvSpPr txBox="1"/>
          <p:nvPr>
            <p:ph type="subTitle" sz="quarter" idx="1"/>
          </p:nvPr>
        </p:nvSpPr>
        <p:spPr>
          <a:xfrm>
            <a:off x="-2" y="9770047"/>
            <a:ext cx="24384004" cy="1721335"/>
          </a:xfrm>
          <a:prstGeom prst="rect">
            <a:avLst/>
          </a:prstGeom>
          <a:solidFill>
            <a:srgbClr val="D5D5D5"/>
          </a:solidFill>
        </p:spPr>
        <p:txBody>
          <a:bodyPr anchor="ctr"/>
          <a:lstStyle/>
          <a:p>
            <a:pPr lvl="1" algn="l">
              <a:defRPr sz="10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</a:t>
            </a:r>
            <a:r>
              <a:rPr cap="small" sz="6400"/>
              <a:t>Nome e Apelidos do Aluno                  </a:t>
            </a:r>
          </a:p>
        </p:txBody>
      </p:sp>
      <p:grpSp>
        <p:nvGrpSpPr>
          <p:cNvPr id="129" name="Foto do Aluno"/>
          <p:cNvGrpSpPr/>
          <p:nvPr/>
        </p:nvGrpSpPr>
        <p:grpSpPr>
          <a:xfrm>
            <a:off x="14238002" y="-9138"/>
            <a:ext cx="10126863" cy="9773603"/>
            <a:chOff x="0" y="0"/>
            <a:chExt cx="10126862" cy="9773601"/>
          </a:xfrm>
        </p:grpSpPr>
        <p:sp>
          <p:nvSpPr>
            <p:cNvPr id="127" name="Retângulo"/>
            <p:cNvSpPr/>
            <p:nvPr/>
          </p:nvSpPr>
          <p:spPr>
            <a:xfrm>
              <a:off x="-1" y="-1"/>
              <a:ext cx="10126864" cy="9773603"/>
            </a:xfrm>
            <a:prstGeom prst="rect">
              <a:avLst/>
            </a:prstGeom>
            <a:solidFill>
              <a:srgbClr val="EEF0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8" name="Foto do Aluno"/>
            <p:cNvSpPr txBox="1"/>
            <p:nvPr/>
          </p:nvSpPr>
          <p:spPr>
            <a:xfrm>
              <a:off x="-1" y="4645044"/>
              <a:ext cx="10126864" cy="4835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sz="3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Foto do Aluno</a:t>
              </a:r>
            </a:p>
          </p:txBody>
        </p:sp>
      </p:grpSp>
      <p:sp>
        <p:nvSpPr>
          <p:cNvPr id="130" name="20170000"/>
          <p:cNvSpPr txBox="1"/>
          <p:nvPr/>
        </p:nvSpPr>
        <p:spPr>
          <a:xfrm>
            <a:off x="2191878" y="7018866"/>
            <a:ext cx="11823942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2" indent="914400" defTabSz="2257720">
              <a:defRPr sz="19000">
                <a:solidFill>
                  <a:srgbClr val="D5D5D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20170000</a:t>
            </a:r>
          </a:p>
        </p:txBody>
      </p:sp>
      <p:grpSp>
        <p:nvGrpSpPr>
          <p:cNvPr id="136" name="Agrupar"/>
          <p:cNvGrpSpPr/>
          <p:nvPr/>
        </p:nvGrpSpPr>
        <p:grpSpPr>
          <a:xfrm>
            <a:off x="253664" y="11778499"/>
            <a:ext cx="24026922" cy="1919034"/>
            <a:chOff x="-1" y="0"/>
            <a:chExt cx="24026921" cy="1919033"/>
          </a:xfrm>
        </p:grpSpPr>
        <p:sp>
          <p:nvSpPr>
            <p:cNvPr id="131" name="Linha"/>
            <p:cNvSpPr/>
            <p:nvPr/>
          </p:nvSpPr>
          <p:spPr>
            <a:xfrm>
              <a:off x="-2" y="-1"/>
              <a:ext cx="23876674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32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3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3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3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4" name="MGeG"/>
            <p:cNvSpPr txBox="1"/>
            <p:nvPr/>
          </p:nvSpPr>
          <p:spPr>
            <a:xfrm>
              <a:off x="10501403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65100" dist="107197" dir="270000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817244">
                <a:defRPr b="1" sz="10700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/>
              <a:r>
                <a:t>RD</a:t>
              </a:r>
            </a:p>
          </p:txBody>
        </p:sp>
        <p:sp>
          <p:nvSpPr>
            <p:cNvPr id="135" name="Mestrado Integrado em Arquitectura…"/>
            <p:cNvSpPr txBox="1"/>
            <p:nvPr/>
          </p:nvSpPr>
          <p:spPr>
            <a:xfrm>
              <a:off x="17465287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2º Ano  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Agrupar"/>
          <p:cNvGrpSpPr/>
          <p:nvPr/>
        </p:nvGrpSpPr>
        <p:grpSpPr>
          <a:xfrm>
            <a:off x="253666" y="11778499"/>
            <a:ext cx="24026919" cy="1919034"/>
            <a:chOff x="0" y="0"/>
            <a:chExt cx="24026918" cy="1919033"/>
          </a:xfrm>
        </p:grpSpPr>
        <p:sp>
          <p:nvSpPr>
            <p:cNvPr id="138" name="Linha"/>
            <p:cNvSpPr/>
            <p:nvPr/>
          </p:nvSpPr>
          <p:spPr>
            <a:xfrm>
              <a:off x="-1" y="-1"/>
              <a:ext cx="23876669" cy="1"/>
            </a:xfrm>
            <a:prstGeom prst="line">
              <a:avLst/>
            </a:prstGeom>
            <a:noFill/>
            <a:ln w="25400" cap="flat">
              <a:solidFill>
                <a:srgbClr val="D5D5D5"/>
              </a:solidFill>
              <a:prstDash val="solid"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pic>
          <p:nvPicPr>
            <p:cNvPr id="139" name="Logotipo_Faculdade Arquitetura_UL_alta resoluá∆o_ white letters.jpg" descr="Logotipo_Faculdade Arquitetura_UL_alta resoluá∆o_ white letters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935282" y="154551"/>
              <a:ext cx="3493173" cy="16747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ULISBOA.jpg" descr="ULISBOA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66" y="64830"/>
              <a:ext cx="5080002" cy="18542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1" name="MGeG"/>
            <p:cNvSpPr txBox="1"/>
            <p:nvPr/>
          </p:nvSpPr>
          <p:spPr>
            <a:xfrm>
              <a:off x="10501402" y="98849"/>
              <a:ext cx="5809517" cy="17213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165100" dist="107197" dir="2700000">
                <a:srgbClr val="000000">
                  <a:alpha val="498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 defTabSz="817244">
                <a:defRPr b="1" sz="10700">
                  <a:gradFill flip="none" rotWithShape="1"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/>
              <a:r>
                <a:t>RD</a:t>
              </a:r>
            </a:p>
          </p:txBody>
        </p:sp>
        <p:sp>
          <p:nvSpPr>
            <p:cNvPr id="142" name="Mestrado Integrado em Arquitectura…"/>
            <p:cNvSpPr txBox="1"/>
            <p:nvPr/>
          </p:nvSpPr>
          <p:spPr>
            <a:xfrm>
              <a:off x="17465284" y="260664"/>
              <a:ext cx="6561634" cy="14625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Mestrado Integrado em Arquitectura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Ano Lectivo 2026-2027 1º Semestre</a:t>
              </a:r>
            </a:p>
            <a:p>
              <a:pPr algn="l">
                <a:defRPr>
                  <a:solidFill>
                    <a:srgbClr val="D5D5D5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r>
                <a:t>Docente - Nuno Alão              2º Ano  </a:t>
              </a:r>
            </a:p>
          </p:txBody>
        </p:sp>
      </p:grpSp>
      <p:sp>
        <p:nvSpPr>
          <p:cNvPr id="144" name="ÍNDICE"/>
          <p:cNvSpPr txBox="1"/>
          <p:nvPr/>
        </p:nvSpPr>
        <p:spPr>
          <a:xfrm>
            <a:off x="1195429" y="1176042"/>
            <a:ext cx="4120897" cy="560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ÍNDICE </a:t>
            </a:r>
            <a:r>
              <a:rPr cap="all"/>
              <a:t>de Matérias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46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Aula 1 - Criação da Página de Aluno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 defTabSz="610870">
                <a:defRPr sz="7400">
                  <a:solidFill>
                    <a:srgbClr val="FFFFFF"/>
                  </a:solidFill>
                </a:defRPr>
              </a:pPr>
              <a:r>
                <a:t>                                Aula 1 - Criação da Página de Aluno</a:t>
              </a:r>
            </a:p>
          </p:txBody>
        </p:sp>
      </p:grpSp>
      <p:pic>
        <p:nvPicPr>
          <p:cNvPr id="149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13593157" y="-38159"/>
            <a:ext cx="10790274" cy="11483935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Foto da Ilustrativa da Matéria"/>
          <p:cNvSpPr txBox="1"/>
          <p:nvPr/>
        </p:nvSpPr>
        <p:spPr>
          <a:xfrm>
            <a:off x="13924863" y="4622495"/>
            <a:ext cx="10126863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da Ilustrativa da Matéria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5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Aula 1 - Análise em IA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>
                <a:defRPr sz="10000">
                  <a:solidFill>
                    <a:srgbClr val="FFFFFF"/>
                  </a:solidFill>
                </a:defRPr>
              </a:pPr>
              <a:r>
                <a:t>                                Aula 1 - Análise em IA</a:t>
              </a:r>
            </a:p>
          </p:txBody>
        </p:sp>
      </p:grpSp>
      <p:pic>
        <p:nvPicPr>
          <p:cNvPr id="155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13593157" y="2079"/>
            <a:ext cx="10790274" cy="11483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-6774" y="-11334"/>
            <a:ext cx="5377252" cy="5722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Captura de ecrã 2026-09-14, às 19.51.50.png" descr="Captura de ecrã 2026-09-14, às 19.51.50.png"/>
          <p:cNvPicPr>
            <a:picLocks noChangeAspect="1"/>
          </p:cNvPicPr>
          <p:nvPr/>
        </p:nvPicPr>
        <p:blipFill>
          <a:blip r:embed="rId2">
            <a:alphaModFix amt="35213"/>
            <a:extLst/>
          </a:blip>
          <a:stretch>
            <a:fillRect/>
          </a:stretch>
        </p:blipFill>
        <p:spPr>
          <a:xfrm>
            <a:off x="5927856" y="-11334"/>
            <a:ext cx="5377253" cy="5722933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Foto 3 - Ilustrativa da Matéria"/>
          <p:cNvSpPr txBox="1"/>
          <p:nvPr/>
        </p:nvSpPr>
        <p:spPr>
          <a:xfrm>
            <a:off x="13924863" y="5502290"/>
            <a:ext cx="10126863" cy="483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3 - Ilustrativa da Matéria</a:t>
            </a:r>
          </a:p>
        </p:txBody>
      </p:sp>
      <p:sp>
        <p:nvSpPr>
          <p:cNvPr id="159" name="Foto 2"/>
          <p:cNvSpPr txBox="1"/>
          <p:nvPr/>
        </p:nvSpPr>
        <p:spPr>
          <a:xfrm>
            <a:off x="764195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2</a:t>
            </a:r>
          </a:p>
        </p:txBody>
      </p:sp>
      <p:sp>
        <p:nvSpPr>
          <p:cNvPr id="160" name="Foto 1"/>
          <p:cNvSpPr txBox="1"/>
          <p:nvPr/>
        </p:nvSpPr>
        <p:spPr>
          <a:xfrm>
            <a:off x="1707327" y="2608377"/>
            <a:ext cx="1949050" cy="483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pPr/>
            <a:r>
              <a:t>Foto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Exerc. 2.1 - Spirula"/>
          <p:cNvGrpSpPr/>
          <p:nvPr/>
        </p:nvGrpSpPr>
        <p:grpSpPr>
          <a:xfrm>
            <a:off x="-2" y="11488780"/>
            <a:ext cx="24384004" cy="1721335"/>
            <a:chOff x="0" y="0"/>
            <a:chExt cx="24384003" cy="1721334"/>
          </a:xfrm>
        </p:grpSpPr>
        <p:sp>
          <p:nvSpPr>
            <p:cNvPr id="162" name="Retângulo"/>
            <p:cNvSpPr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>
                <a:defRPr sz="10000"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3" name="Exerc. 1 - Xxxxxxxx"/>
            <p:cNvSpPr txBox="1"/>
            <p:nvPr/>
          </p:nvSpPr>
          <p:spPr>
            <a:xfrm>
              <a:off x="-1" y="-1"/>
              <a:ext cx="24384004" cy="17213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 fontScale="100000" lnSpcReduction="0"/>
            </a:bodyPr>
            <a:lstStyle/>
            <a:p>
              <a:pPr lvl="8" algn="l">
                <a:defRPr sz="10000">
                  <a:solidFill>
                    <a:srgbClr val="FFFFFF"/>
                  </a:solidFill>
                </a:defRPr>
              </a:pPr>
              <a:r>
                <a:t>                                Exerc. 1 - Xxxxxxxx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